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2"/>
  </p:sldMasterIdLst>
  <p:notesMasterIdLst>
    <p:notesMasterId r:id="rId21"/>
  </p:notesMasterIdLst>
  <p:sldIdLst>
    <p:sldId id="447" r:id="rId3"/>
    <p:sldId id="448" r:id="rId4"/>
    <p:sldId id="387" r:id="rId5"/>
    <p:sldId id="415" r:id="rId6"/>
    <p:sldId id="433" r:id="rId7"/>
    <p:sldId id="434" r:id="rId8"/>
    <p:sldId id="438" r:id="rId9"/>
    <p:sldId id="435" r:id="rId10"/>
    <p:sldId id="442" r:id="rId11"/>
    <p:sldId id="437" r:id="rId12"/>
    <p:sldId id="443" r:id="rId13"/>
    <p:sldId id="439" r:id="rId14"/>
    <p:sldId id="426" r:id="rId15"/>
    <p:sldId id="440" r:id="rId16"/>
    <p:sldId id="441" r:id="rId17"/>
    <p:sldId id="444" r:id="rId18"/>
    <p:sldId id="446" r:id="rId19"/>
    <p:sldId id="450" r:id="rId20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67" autoAdjust="0"/>
    <p:restoredTop sz="94065" autoAdjust="0"/>
  </p:normalViewPr>
  <p:slideViewPr>
    <p:cSldViewPr>
      <p:cViewPr varScale="1">
        <p:scale>
          <a:sx n="127" d="100"/>
          <a:sy n="127" d="100"/>
        </p:scale>
        <p:origin x="-744" y="-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12" y="1842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A0DD8B-8DEB-4FFC-B668-EA66ADD5367C}" type="datetimeFigureOut">
              <a:rPr lang="en-IE"/>
              <a:pPr>
                <a:defRPr/>
              </a:pPr>
              <a:t>02/11/2017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0559A35-B8B9-4102-B60B-DF88636F6C2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868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559A35-B8B9-4102-B60B-DF88636F6C2B}" type="slidenum">
              <a:rPr lang="en-IE" smtClean="0"/>
              <a:pPr>
                <a:defRPr/>
              </a:pPr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7583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659605"/>
            <a:ext cx="5486400" cy="791075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615345"/>
            <a:ext cx="3348318" cy="51694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313592"/>
            <a:ext cx="1080000" cy="90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354368"/>
            <a:ext cx="1080000" cy="90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3437915"/>
            <a:ext cx="2586918" cy="21633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313592"/>
            <a:ext cx="621792" cy="5181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736208"/>
            <a:ext cx="621792" cy="51816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736208"/>
            <a:ext cx="622800" cy="51816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437756"/>
            <a:ext cx="3600000" cy="30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237756"/>
            <a:ext cx="1440000" cy="120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437756"/>
            <a:ext cx="144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215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1" y="5296960"/>
            <a:ext cx="992717" cy="304271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1" y="177272"/>
            <a:ext cx="6822017" cy="881062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843061" y="177272"/>
            <a:ext cx="1057274" cy="8810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2" y="5171420"/>
            <a:ext cx="1092433" cy="4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1355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6" y="1467304"/>
            <a:ext cx="3954029" cy="647476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6" y="2258679"/>
            <a:ext cx="3954029" cy="2987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1" y="5296960"/>
            <a:ext cx="992717" cy="304271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1" y="177272"/>
            <a:ext cx="6822017" cy="881062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2" y="5171420"/>
            <a:ext cx="1092433" cy="429810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2" y="1476375"/>
            <a:ext cx="3954029" cy="647476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9" y="2265017"/>
            <a:ext cx="3962193" cy="2987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843061" y="177272"/>
            <a:ext cx="1057274" cy="881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4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1" y="5296960"/>
            <a:ext cx="992717" cy="304271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1" y="177272"/>
            <a:ext cx="6822017" cy="881062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843061" y="177272"/>
            <a:ext cx="1057274" cy="881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2" y="5171420"/>
            <a:ext cx="1092433" cy="4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901CDE-8321-4993-A7BF-BA583C3F8122}" type="datetimeFigureOut">
              <a:rPr lang="en-IE" smtClean="0"/>
              <a:pPr>
                <a:defRPr/>
              </a:pPr>
              <a:t>02/11/2017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1" y="5296960"/>
            <a:ext cx="992717" cy="304271"/>
          </a:xfrm>
        </p:spPr>
        <p:txBody>
          <a:bodyPr/>
          <a:lstStyle/>
          <a:p>
            <a:pPr>
              <a:defRPr/>
            </a:pPr>
            <a:fld id="{FFDC54BE-DDA8-41A7-BD6B-53669BCF10BA}" type="slidenum">
              <a:rPr lang="en-IE" smtClean="0"/>
              <a:pPr>
                <a:defRPr/>
              </a:pPr>
              <a:t>‹#›</a:t>
            </a:fld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2" y="5171420"/>
            <a:ext cx="1092433" cy="4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1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CCB335-5229-48B7-A3A7-5A9DD6393AF3}" type="datetimeFigureOut">
              <a:rPr lang="en-IE" smtClean="0"/>
              <a:pPr>
                <a:defRPr/>
              </a:pPr>
              <a:t>02/11/2017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1" y="5296960"/>
            <a:ext cx="992717" cy="304271"/>
          </a:xfrm>
        </p:spPr>
        <p:txBody>
          <a:bodyPr/>
          <a:lstStyle/>
          <a:p>
            <a:pPr>
              <a:defRPr/>
            </a:pPr>
            <a:fld id="{FDF568C8-0CBF-465E-BA91-AEF372927C31}" type="slidenum">
              <a:rPr lang="en-IE" smtClean="0"/>
              <a:pPr>
                <a:defRPr/>
              </a:pPr>
              <a:t>‹#›</a:t>
            </a:fld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2" y="5171420"/>
            <a:ext cx="1092433" cy="4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2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00BA80-1A1F-4644-83C8-871F88698138}" type="datetimeFigureOut">
              <a:rPr lang="en-IE" smtClean="0"/>
              <a:pPr>
                <a:defRPr/>
              </a:pPr>
              <a:t>02/11/2017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984250" cy="304271"/>
          </a:xfrm>
        </p:spPr>
        <p:txBody>
          <a:bodyPr/>
          <a:lstStyle/>
          <a:p>
            <a:pPr>
              <a:defRPr/>
            </a:pPr>
            <a:fld id="{AAB84371-C72D-4FC7-8509-96736C516FA2}" type="slidenum">
              <a:rPr lang="en-IE" smtClean="0"/>
              <a:pPr>
                <a:defRPr/>
              </a:pPr>
              <a:t>‹#›</a:t>
            </a:fld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2" y="5171420"/>
            <a:ext cx="1092433" cy="4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27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521355"/>
            <a:ext cx="6822016" cy="34791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3DAA0-27F8-4D18-AEC0-F4FAFB464BC5}" type="datetimeFigureOut">
              <a:rPr lang="en-IE" smtClean="0"/>
              <a:pPr>
                <a:defRPr/>
              </a:pPr>
              <a:t>02/11/2017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9" y="5296959"/>
            <a:ext cx="1031579" cy="304271"/>
          </a:xfrm>
        </p:spPr>
        <p:txBody>
          <a:bodyPr/>
          <a:lstStyle/>
          <a:p>
            <a:pPr>
              <a:defRPr/>
            </a:pPr>
            <a:fld id="{253D1446-8984-4B19-B66B-0F399BC57925}" type="slidenum">
              <a:rPr lang="en-IE" smtClean="0"/>
              <a:pPr>
                <a:defRPr/>
              </a:pPr>
              <a:t>‹#›</a:t>
            </a:fld>
            <a:endParaRPr lang="en-IE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1" y="177272"/>
            <a:ext cx="6822017" cy="881062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2" y="5171420"/>
            <a:ext cx="1092433" cy="4298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43061" y="177272"/>
            <a:ext cx="1057274" cy="881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73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F60FE-DEB5-415F-A6E3-90542778C660}" type="datetimeFigureOut">
              <a:rPr lang="en-IE" smtClean="0"/>
              <a:pPr>
                <a:defRPr/>
              </a:pPr>
              <a:t>02/11/2017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984250" cy="304271"/>
          </a:xfrm>
        </p:spPr>
        <p:txBody>
          <a:bodyPr/>
          <a:lstStyle/>
          <a:p>
            <a:pPr>
              <a:defRPr/>
            </a:pPr>
            <a:fld id="{06F1E86E-F61F-4609-AFF1-D0CE660CEDBC}" type="slidenum">
              <a:rPr lang="en-IE" smtClean="0"/>
              <a:pPr>
                <a:defRPr/>
              </a:pPr>
              <a:t>‹#›</a:t>
            </a:fld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2" y="5171420"/>
            <a:ext cx="1092433" cy="4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84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cubsucc.com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CC109A-8700-A64F-BDDE-9AC01A9065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84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66800" y="5296958"/>
            <a:ext cx="1440000" cy="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D6001A"/>
                </a:solidFill>
                <a:latin typeface="Montserrat"/>
                <a:cs typeface="Montserrat"/>
              </a:defRPr>
            </a:lvl1pPr>
          </a:lstStyle>
          <a:p>
            <a:r>
              <a:rPr lang="en-US" dirty="0" err="1" smtClean="0"/>
              <a:t>cubsucc.com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6600" y="5296958"/>
            <a:ext cx="720000" cy="30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tserrat"/>
                <a:cs typeface="Montserrat"/>
              </a:defRPr>
            </a:lvl1pPr>
          </a:lstStyle>
          <a:p>
            <a:fld id="{DBCC109A-8700-A64F-BDDE-9AC01A9065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501180" y="5101526"/>
            <a:ext cx="1503335" cy="574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38" y="5022696"/>
            <a:ext cx="1379524" cy="5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22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2" y="5171420"/>
            <a:ext cx="1092433" cy="429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77272"/>
            <a:ext cx="6822017" cy="881062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439710"/>
            <a:ext cx="6822017" cy="3647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5296960"/>
            <a:ext cx="992717" cy="304271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6557021" y="2725751"/>
            <a:ext cx="3647348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843061" y="177272"/>
            <a:ext cx="1057274" cy="881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55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6" y="5171420"/>
            <a:ext cx="1092433" cy="429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77272"/>
            <a:ext cx="6822017" cy="881062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439710"/>
            <a:ext cx="6822017" cy="3647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5296960"/>
            <a:ext cx="992717" cy="304271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6557021" y="2725751"/>
            <a:ext cx="3647348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843061" y="177272"/>
            <a:ext cx="1057274" cy="881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3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6" y="5171420"/>
            <a:ext cx="1092433" cy="429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77272"/>
            <a:ext cx="6822017" cy="881062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439710"/>
            <a:ext cx="6822017" cy="3647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5296960"/>
            <a:ext cx="992717" cy="304271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6557021" y="2725751"/>
            <a:ext cx="3647348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843061" y="177272"/>
            <a:ext cx="1057274" cy="8810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30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710"/>
            <a:ext cx="5486400" cy="35132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5296960"/>
            <a:ext cx="992717" cy="304271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5" y="1439333"/>
            <a:ext cx="2588831" cy="3513667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1" y="177272"/>
            <a:ext cx="6822017" cy="881062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843061" y="177272"/>
            <a:ext cx="1057274" cy="881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2" y="5171420"/>
            <a:ext cx="1092433" cy="4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0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710"/>
            <a:ext cx="5486400" cy="35132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5296960"/>
            <a:ext cx="992717" cy="304271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439709"/>
            <a:ext cx="2554964" cy="3513667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1" y="177272"/>
            <a:ext cx="6822017" cy="881062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843061" y="177272"/>
            <a:ext cx="1057274" cy="8810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2" y="5171420"/>
            <a:ext cx="1092433" cy="4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710"/>
            <a:ext cx="5486400" cy="35132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5296960"/>
            <a:ext cx="992717" cy="304271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5" y="1439333"/>
            <a:ext cx="2588831" cy="3513667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1" y="177272"/>
            <a:ext cx="6822017" cy="881062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843061" y="177272"/>
            <a:ext cx="1057274" cy="8810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2" y="5171420"/>
            <a:ext cx="1092433" cy="4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4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710"/>
            <a:ext cx="5486400" cy="34996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5296960"/>
            <a:ext cx="1004207" cy="304271"/>
          </a:xfrm>
        </p:spPr>
        <p:txBody>
          <a:bodyPr/>
          <a:lstStyle/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1" y="1439709"/>
            <a:ext cx="2692085" cy="34996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1" y="177272"/>
            <a:ext cx="6822017" cy="881062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843061" y="177272"/>
            <a:ext cx="1057274" cy="881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2" y="5171420"/>
            <a:ext cx="1092433" cy="4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9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1" y="3444950"/>
            <a:ext cx="2585805" cy="2164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841"/>
            <a:ext cx="6094880" cy="2463659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41655"/>
            <a:ext cx="6094880" cy="91584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http://www.ucc.ie/en</a:t>
            </a:r>
          </a:p>
        </p:txBody>
      </p:sp>
    </p:spTree>
    <p:extLst>
      <p:ext uri="{BB962C8B-B14F-4D97-AF65-F5344CB8AC3E}">
        <p14:creationId xmlns:p14="http://schemas.microsoft.com/office/powerpoint/2010/main" val="1932198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304272"/>
            <a:ext cx="7176407" cy="11046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521354"/>
            <a:ext cx="7176407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BA40F-6C93-4FF2-9E19-FC4F57CB2273}" type="datetimeFigureOut">
              <a:rPr lang="en-GB" smtClean="0"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13CF-1E95-4E93-960C-FF4581689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45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"/>
          <a:stretch/>
        </p:blipFill>
        <p:spPr>
          <a:xfrm>
            <a:off x="-576775" y="0"/>
            <a:ext cx="97207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75B30A-DC1B-4765-9239-43C7CE1B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How much success?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8C0A6B-E762-4269-AF8D-1F7ABFD01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2400" u="sng" dirty="0"/>
              <a:t>Relative importance</a:t>
            </a:r>
          </a:p>
          <a:p>
            <a:r>
              <a:rPr lang="en-IE" sz="2400" dirty="0"/>
              <a:t>The </a:t>
            </a:r>
            <a:r>
              <a:rPr lang="en-IE" sz="2400" b="1" dirty="0"/>
              <a:t>contribution</a:t>
            </a:r>
            <a:r>
              <a:rPr lang="en-IE" sz="2400" dirty="0"/>
              <a:t> of US companies to the business economies of the EU.</a:t>
            </a:r>
          </a:p>
          <a:p>
            <a:pPr marL="457200" indent="-457200">
              <a:buFont typeface="+mj-lt"/>
              <a:buAutoNum type="arabicPeriod"/>
            </a:pPr>
            <a:endParaRPr lang="en-IE" sz="2400" dirty="0"/>
          </a:p>
          <a:p>
            <a:pPr marL="0" indent="0">
              <a:buNone/>
            </a:pPr>
            <a:r>
              <a:rPr lang="en-IE" sz="2400" u="sng" dirty="0"/>
              <a:t>Relative success</a:t>
            </a:r>
          </a:p>
          <a:p>
            <a:r>
              <a:rPr lang="en-IE" sz="2400" dirty="0"/>
              <a:t>The </a:t>
            </a:r>
            <a:r>
              <a:rPr lang="en-IE" sz="2400" b="1" dirty="0"/>
              <a:t>distribution</a:t>
            </a:r>
            <a:r>
              <a:rPr lang="en-IE" sz="2400" dirty="0"/>
              <a:t> of US companies’ contribution to the business economies of the EU.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899EC4-9265-48CF-B37C-E32777F2CA11}"/>
              </a:ext>
            </a:extLst>
          </p:cNvPr>
          <p:cNvSpPr/>
          <p:nvPr/>
        </p:nvSpPr>
        <p:spPr>
          <a:xfrm>
            <a:off x="6767736" y="4994920"/>
            <a:ext cx="23762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356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899EC4-9265-48CF-B37C-E32777F2CA11}"/>
              </a:ext>
            </a:extLst>
          </p:cNvPr>
          <p:cNvSpPr/>
          <p:nvPr/>
        </p:nvSpPr>
        <p:spPr>
          <a:xfrm>
            <a:off x="6767736" y="4994920"/>
            <a:ext cx="23762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4AA3875-5735-434A-B1EC-BF6CD281D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-1"/>
            <a:ext cx="6984776" cy="569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6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899EC4-9265-48CF-B37C-E32777F2CA11}"/>
              </a:ext>
            </a:extLst>
          </p:cNvPr>
          <p:cNvSpPr/>
          <p:nvPr/>
        </p:nvSpPr>
        <p:spPr>
          <a:xfrm>
            <a:off x="6767736" y="4994920"/>
            <a:ext cx="23762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4FBE0CE-C5FE-4369-8852-A6DFF170B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0"/>
            <a:ext cx="873542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01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433878-BDF1-42EF-B459-628CAB5C6A53}"/>
              </a:ext>
            </a:extLst>
          </p:cNvPr>
          <p:cNvSpPr/>
          <p:nvPr/>
        </p:nvSpPr>
        <p:spPr>
          <a:xfrm>
            <a:off x="6767736" y="4994920"/>
            <a:ext cx="23762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44E437-76FA-4A07-9943-70206E06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An unintended success?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24CE3D-7ACA-4DA7-B441-3D12BE115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243BB6B-1129-455A-8F7D-2B6C79B3D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12" y="1345332"/>
            <a:ext cx="6876256" cy="385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51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41287A-8928-4308-88A0-66A9E4E19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green-eyed monster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7AF3357-6AF7-4BDB-9470-597E8A732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303" y="4967626"/>
            <a:ext cx="2377646" cy="725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260986F3-CD02-4D7E-8C3A-C670DEFE12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IE" sz="2600" b="1" dirty="0"/>
                  <a:t>Current Allocation of Taxing Rights</a:t>
                </a:r>
              </a:p>
              <a:p>
                <a:r>
                  <a:rPr lang="en-IE" sz="2600" dirty="0"/>
                  <a:t>Transfer-price based “source” system</a:t>
                </a:r>
              </a:p>
              <a:p>
                <a:pPr marL="0" indent="0">
                  <a:buNone/>
                </a:pPr>
                <a:endParaRPr lang="en-IE" sz="2600" b="1" dirty="0"/>
              </a:p>
              <a:p>
                <a:pPr marL="0" indent="0">
                  <a:buNone/>
                </a:pPr>
                <a:r>
                  <a:rPr lang="en-IE" sz="2600" b="1" dirty="0"/>
                  <a:t>Proposed Method of Allocation</a:t>
                </a:r>
              </a:p>
              <a:p>
                <a:r>
                  <a:rPr lang="en-IE" sz="2600" dirty="0"/>
                  <a:t>Formulary apportionment system</a:t>
                </a:r>
              </a:p>
              <a:p>
                <a:pPr marL="0" indent="0">
                  <a:buNone/>
                </a:pPr>
                <a:endParaRPr lang="en-IE" dirty="0"/>
              </a:p>
              <a:p>
                <a:pPr marL="0" indent="0">
                  <a:buNone/>
                </a:pPr>
                <a:endParaRPr lang="en-I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32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GB" sz="32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3200" i="1">
                          <a:latin typeface="Cambria Math"/>
                        </a:rPr>
                        <m:t>=∏</m:t>
                      </m:r>
                      <m:d>
                        <m:dPr>
                          <m:begChr m:val="["/>
                          <m:endChr m:val="]"/>
                          <m:ctrlPr>
                            <a:rPr lang="en-IE" sz="32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E" sz="3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E" sz="3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3200" i="1">
                                  <a:latin typeface="Cambria Math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IE" sz="3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E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GB" sz="32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3200" i="1">
                                      <a:latin typeface="Cambria Math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  <m:r>
                            <a:rPr lang="en-GB" sz="320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IE" sz="3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E" sz="3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3200" i="1">
                                  <a:latin typeface="Cambria Math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IE" sz="3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E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sz="32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3200" i="1">
                                      <a:latin typeface="Cambria Math"/>
                                    </a:rPr>
                                    <m:t>𝑆</m:t>
                                  </m:r>
                                </m:den>
                              </m:f>
                            </m:e>
                          </m:d>
                          <m:r>
                            <a:rPr lang="en-GB" sz="320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IE" sz="3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E" sz="3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3200" i="1">
                                  <a:latin typeface="Cambria Math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IE" sz="3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E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i="1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GB" sz="32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3200" i="1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IE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pPr marL="0" indent="0">
                  <a:buNone/>
                </a:pPr>
                <a:endParaRPr lang="en-I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986F3-CD02-4D7E-8C3A-C670DEFE12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40" t="-334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021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579C0A-D7AD-41D8-912D-5D0E6FAE4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77272"/>
            <a:ext cx="7271156" cy="881062"/>
          </a:xfrm>
        </p:spPr>
        <p:txBody>
          <a:bodyPr>
            <a:noAutofit/>
          </a:bodyPr>
          <a:lstStyle/>
          <a:p>
            <a:r>
              <a:rPr lang="en-IE" sz="2400" dirty="0"/>
              <a:t>CCCTB and Pharmaceutical Manufacturing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FA2044-FCCB-4C18-90EA-C3C9FA744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4989513"/>
            <a:ext cx="2377646" cy="7254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788B3F-DED7-4FE0-B44B-40FE084A7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4" y="1439710"/>
            <a:ext cx="7416822" cy="4154094"/>
          </a:xfrm>
        </p:spPr>
        <p:txBody>
          <a:bodyPr>
            <a:normAutofit/>
          </a:bodyPr>
          <a:lstStyle/>
          <a:p>
            <a:r>
              <a:rPr lang="en-IE" sz="2000" dirty="0"/>
              <a:t>Almost </a:t>
            </a:r>
            <a:r>
              <a:rPr lang="en-IE" sz="2000" b="1" dirty="0"/>
              <a:t>1/4 of the GOS </a:t>
            </a:r>
            <a:r>
              <a:rPr lang="en-IE" sz="2000" dirty="0"/>
              <a:t>in the EU from the manufacture of pharmaceuticals is located in Ireland via transfer prices.</a:t>
            </a:r>
          </a:p>
          <a:p>
            <a:r>
              <a:rPr lang="en-IE" sz="2000" dirty="0"/>
              <a:t>The source principle grants Ireland the </a:t>
            </a:r>
            <a:r>
              <a:rPr lang="en-IE" sz="2000" b="1" dirty="0"/>
              <a:t>taxing right </a:t>
            </a:r>
            <a:r>
              <a:rPr lang="en-IE" sz="2000" dirty="0"/>
              <a:t>to this profit.</a:t>
            </a:r>
          </a:p>
          <a:p>
            <a:r>
              <a:rPr lang="en-IE" sz="2000" dirty="0"/>
              <a:t>Ireland collects </a:t>
            </a:r>
            <a:r>
              <a:rPr lang="en-IE" sz="2000" b="1" dirty="0"/>
              <a:t>€1 billion per annum </a:t>
            </a:r>
            <a:r>
              <a:rPr lang="en-IE" sz="2000" dirty="0"/>
              <a:t>in CT from this.</a:t>
            </a:r>
          </a:p>
          <a:p>
            <a:r>
              <a:rPr lang="en-IE" sz="2000" dirty="0"/>
              <a:t>However, under a CCCTB scenario note Ireland has:</a:t>
            </a:r>
          </a:p>
          <a:p>
            <a:pPr lvl="1"/>
            <a:r>
              <a:rPr lang="en-IE" sz="1600" dirty="0"/>
              <a:t>8% of the capital investment</a:t>
            </a:r>
          </a:p>
          <a:p>
            <a:pPr lvl="1"/>
            <a:r>
              <a:rPr lang="en-IE" sz="1600" dirty="0"/>
              <a:t>3% of the employees</a:t>
            </a:r>
          </a:p>
          <a:p>
            <a:pPr lvl="1"/>
            <a:r>
              <a:rPr lang="en-IE" sz="1600" dirty="0"/>
              <a:t>4% of the employee costs</a:t>
            </a:r>
          </a:p>
          <a:p>
            <a:pPr lvl="1"/>
            <a:r>
              <a:rPr lang="en-IE" sz="1600" dirty="0"/>
              <a:t>1% of sales</a:t>
            </a:r>
          </a:p>
          <a:p>
            <a:pPr marL="130969" lvl="1" indent="-130969"/>
            <a:r>
              <a:rPr lang="en-IE" sz="2000" dirty="0"/>
              <a:t>This would give Ireland </a:t>
            </a:r>
            <a:r>
              <a:rPr lang="en-IE" sz="2000" b="1" dirty="0"/>
              <a:t>c.5% of the tax base </a:t>
            </a:r>
          </a:p>
          <a:p>
            <a:pPr marL="0" lvl="1" indent="0">
              <a:buNone/>
            </a:pPr>
            <a:r>
              <a:rPr lang="en-IE" sz="2000" b="1" dirty="0"/>
              <a:t>	</a:t>
            </a:r>
            <a:r>
              <a:rPr lang="en-IE" sz="2000" dirty="0"/>
              <a:t>– a loss of four-fifths.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75257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E603A8-8AED-46E3-A1D7-E7173CEE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177272"/>
            <a:ext cx="7127140" cy="881062"/>
          </a:xfrm>
        </p:spPr>
        <p:txBody>
          <a:bodyPr/>
          <a:lstStyle/>
          <a:p>
            <a:r>
              <a:rPr lang="en-IE" dirty="0"/>
              <a:t>An unintended failure?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9A3BBF8-7696-45F3-A4E1-36CD8D3AA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4983417"/>
            <a:ext cx="2377646" cy="7315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DF4241-762A-4699-BA16-CF3FF936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39710"/>
            <a:ext cx="7416823" cy="4275290"/>
          </a:xfrm>
        </p:spPr>
        <p:txBody>
          <a:bodyPr>
            <a:normAutofit/>
          </a:bodyPr>
          <a:lstStyle/>
          <a:p>
            <a:r>
              <a:rPr lang="en-IE" dirty="0"/>
              <a:t>The profits linked to the </a:t>
            </a:r>
            <a:r>
              <a:rPr lang="en-IE" b="1" dirty="0"/>
              <a:t>onshoring of intangibles</a:t>
            </a:r>
            <a:r>
              <a:rPr lang="en-IE" dirty="0"/>
              <a:t> will add c.€40 billion of GDP and GNP</a:t>
            </a:r>
            <a:r>
              <a:rPr lang="en-IE" b="1" dirty="0"/>
              <a:t> </a:t>
            </a:r>
            <a:r>
              <a:rPr lang="en-IE" dirty="0"/>
              <a:t>in 2018.</a:t>
            </a:r>
          </a:p>
          <a:p>
            <a:r>
              <a:rPr lang="en-IE" dirty="0"/>
              <a:t>The gross profits are offset by </a:t>
            </a:r>
            <a:r>
              <a:rPr lang="en-IE" b="1" dirty="0"/>
              <a:t>capital allowances</a:t>
            </a:r>
            <a:r>
              <a:rPr lang="en-IE" dirty="0"/>
              <a:t> (depreciation) before Taxable Income is determined.</a:t>
            </a:r>
          </a:p>
          <a:p>
            <a:r>
              <a:rPr lang="en-IE" dirty="0"/>
              <a:t>In 2015, a </a:t>
            </a:r>
            <a:r>
              <a:rPr lang="en-IE" b="1" dirty="0"/>
              <a:t>€26 billion </a:t>
            </a:r>
            <a:r>
              <a:rPr lang="en-IE" dirty="0"/>
              <a:t>increase in intangible related profits was offset by a </a:t>
            </a:r>
            <a:r>
              <a:rPr lang="en-IE" b="1" dirty="0"/>
              <a:t>€26 billion </a:t>
            </a:r>
            <a:r>
              <a:rPr lang="en-IE" dirty="0"/>
              <a:t>increase in capital allowances for the acquisition of intangibles.</a:t>
            </a:r>
          </a:p>
          <a:p>
            <a:r>
              <a:rPr lang="en-IE" dirty="0"/>
              <a:t>Outcome</a:t>
            </a:r>
          </a:p>
          <a:p>
            <a:pPr lvl="1"/>
            <a:r>
              <a:rPr lang="en-IE" dirty="0"/>
              <a:t>Additional Corporation Tax: nil</a:t>
            </a:r>
          </a:p>
          <a:p>
            <a:pPr lvl="1"/>
            <a:r>
              <a:rPr lang="en-IE" dirty="0"/>
              <a:t>Extra EU contribution: c.€200 million</a:t>
            </a:r>
          </a:p>
          <a:p>
            <a:r>
              <a:rPr lang="en-IE" b="1" dirty="0"/>
              <a:t>80% cap </a:t>
            </a:r>
            <a:r>
              <a:rPr lang="en-IE" dirty="0"/>
              <a:t>introduced in Budget 2018 will raise €150 million – but only for new claims.</a:t>
            </a:r>
          </a:p>
        </p:txBody>
      </p:sp>
    </p:spTree>
    <p:extLst>
      <p:ext uri="{BB962C8B-B14F-4D97-AF65-F5344CB8AC3E}">
        <p14:creationId xmlns:p14="http://schemas.microsoft.com/office/powerpoint/2010/main" val="2489040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347C01-9823-4746-8B0F-2FDC1E73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81" y="177272"/>
            <a:ext cx="7218888" cy="881062"/>
          </a:xfrm>
        </p:spPr>
        <p:txBody>
          <a:bodyPr/>
          <a:lstStyle/>
          <a:p>
            <a:r>
              <a:rPr lang="en-IE" dirty="0"/>
              <a:t>Conclusion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00B22DE-C2DE-430A-B560-909E0FEED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989513"/>
            <a:ext cx="2377646" cy="7254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843470-26F2-40CF-A35A-1DA8EC56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81" y="1345332"/>
            <a:ext cx="7580580" cy="4082086"/>
          </a:xfrm>
        </p:spPr>
        <p:txBody>
          <a:bodyPr>
            <a:normAutofit/>
          </a:bodyPr>
          <a:lstStyle/>
          <a:p>
            <a:r>
              <a:rPr lang="en-IE" dirty="0"/>
              <a:t>Ireland’s FDI strategy is </a:t>
            </a:r>
            <a:r>
              <a:rPr lang="en-IE" b="1" dirty="0"/>
              <a:t>risky</a:t>
            </a:r>
            <a:r>
              <a:rPr lang="en-IE" dirty="0"/>
              <a:t> but this risk reflects how successful it is.</a:t>
            </a:r>
          </a:p>
          <a:p>
            <a:r>
              <a:rPr lang="en-IE" dirty="0"/>
              <a:t>Ireland has a class of “rent seekers” who are </a:t>
            </a:r>
            <a:r>
              <a:rPr lang="en-IE" b="1" dirty="0"/>
              <a:t>empire building </a:t>
            </a:r>
            <a:r>
              <a:rPr lang="en-IE" dirty="0"/>
              <a:t>with the money of US shareholders.</a:t>
            </a:r>
          </a:p>
          <a:p>
            <a:r>
              <a:rPr lang="en-IE" dirty="0"/>
              <a:t>The outlook for the medium term is </a:t>
            </a:r>
            <a:r>
              <a:rPr lang="en-IE" b="1" dirty="0"/>
              <a:t>positive</a:t>
            </a:r>
            <a:r>
              <a:rPr lang="en-IE" dirty="0"/>
              <a:t>.</a:t>
            </a:r>
          </a:p>
          <a:p>
            <a:pPr lvl="1"/>
            <a:r>
              <a:rPr lang="en-IE" dirty="0"/>
              <a:t>Employment (numbers and pay levels)</a:t>
            </a:r>
          </a:p>
          <a:p>
            <a:pPr lvl="1"/>
            <a:r>
              <a:rPr lang="en-IE" dirty="0"/>
              <a:t>Investment (tangible and intangible)</a:t>
            </a:r>
          </a:p>
          <a:p>
            <a:pPr lvl="1"/>
            <a:r>
              <a:rPr lang="en-IE" dirty="0"/>
              <a:t>Tax Revenues (Corporation Tax and others)</a:t>
            </a:r>
          </a:p>
          <a:p>
            <a:r>
              <a:rPr lang="en-IE" dirty="0"/>
              <a:t>Domestic tax system needs </a:t>
            </a:r>
            <a:r>
              <a:rPr lang="en-IE" b="1" dirty="0"/>
              <a:t>incremental improvement </a:t>
            </a:r>
            <a:r>
              <a:rPr lang="en-IE" dirty="0"/>
              <a:t>(road map).</a:t>
            </a:r>
          </a:p>
          <a:p>
            <a:r>
              <a:rPr lang="en-IE" dirty="0"/>
              <a:t>External threats are probably not as grave once </a:t>
            </a:r>
            <a:r>
              <a:rPr lang="en-IE" b="1" dirty="0"/>
              <a:t>impact by likelihood </a:t>
            </a:r>
            <a:r>
              <a:rPr lang="en-IE" dirty="0"/>
              <a:t>assessment is done.</a:t>
            </a:r>
          </a:p>
        </p:txBody>
      </p:sp>
    </p:spTree>
    <p:extLst>
      <p:ext uri="{BB962C8B-B14F-4D97-AF65-F5344CB8AC3E}">
        <p14:creationId xmlns:p14="http://schemas.microsoft.com/office/powerpoint/2010/main" val="2897633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85552" y="2082578"/>
            <a:ext cx="35454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WIFI ACCESS</a:t>
            </a:r>
          </a:p>
          <a:p>
            <a:r>
              <a:rPr lang="en-US" dirty="0" smtClean="0"/>
              <a:t>UCC </a:t>
            </a:r>
            <a:r>
              <a:rPr lang="en-US" dirty="0"/>
              <a:t>Guests </a:t>
            </a:r>
          </a:p>
          <a:p>
            <a:r>
              <a:rPr lang="en-US" dirty="0"/>
              <a:t>username: policyforum-nov-17 </a:t>
            </a:r>
          </a:p>
          <a:p>
            <a:r>
              <a:rPr lang="en-US" dirty="0"/>
              <a:t>password: Xqqxkj6q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85552" y="3302416"/>
            <a:ext cx="2946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FOLLOW THE FORUM</a:t>
            </a:r>
            <a:endParaRPr lang="en-US" sz="2000" dirty="0" smtClean="0"/>
          </a:p>
          <a:p>
            <a:r>
              <a:rPr lang="en-US" dirty="0" smtClean="0"/>
              <a:t>#</a:t>
            </a:r>
            <a:r>
              <a:rPr lang="en-US" dirty="0" err="1"/>
              <a:t>PolicyForum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/>
              <a:t>CUBSucc</a:t>
            </a:r>
            <a:r>
              <a:rPr lang="en-US" dirty="0"/>
              <a:t> 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21" y="2199516"/>
            <a:ext cx="683301" cy="4488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09" y="3302416"/>
            <a:ext cx="907517" cy="6219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7638" y="4501407"/>
            <a:ext cx="624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6001A"/>
                </a:solidFill>
              </a:rPr>
              <a:t>www.cubsucc.com</a:t>
            </a:r>
            <a:r>
              <a:rPr lang="en-US" dirty="0" smtClean="0">
                <a:solidFill>
                  <a:srgbClr val="D6001A"/>
                </a:solidFill>
              </a:rPr>
              <a:t>/re-thinking-</a:t>
            </a:r>
            <a:r>
              <a:rPr lang="en-US" dirty="0" err="1" smtClean="0">
                <a:solidFill>
                  <a:srgbClr val="D6001A"/>
                </a:solidFill>
              </a:rPr>
              <a:t>irish</a:t>
            </a:r>
            <a:r>
              <a:rPr lang="en-US" dirty="0" smtClean="0">
                <a:solidFill>
                  <a:srgbClr val="D6001A"/>
                </a:solidFill>
              </a:rPr>
              <a:t>-economic-development</a:t>
            </a:r>
            <a:r>
              <a:rPr lang="en-US" dirty="0">
                <a:solidFill>
                  <a:srgbClr val="D6001A"/>
                </a:solidFill>
              </a:rPr>
              <a:t> 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46907" y="988479"/>
            <a:ext cx="54583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D6001A"/>
                </a:solidFill>
                <a:latin typeface="Montserrat" charset="0"/>
                <a:ea typeface="Montserrat" charset="0"/>
                <a:cs typeface="Montserrat" charset="0"/>
              </a:rPr>
              <a:t>POLICY FORUM</a:t>
            </a:r>
          </a:p>
          <a:p>
            <a:r>
              <a:rPr lang="en-US" sz="2400" b="1" dirty="0" smtClean="0"/>
              <a:t>Rethinking Irish Economic Development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368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85552" y="2082578"/>
            <a:ext cx="35454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WIFI ACCESS</a:t>
            </a:r>
          </a:p>
          <a:p>
            <a:r>
              <a:rPr lang="en-US" dirty="0" smtClean="0"/>
              <a:t>UCC </a:t>
            </a:r>
            <a:r>
              <a:rPr lang="en-US" dirty="0"/>
              <a:t>Guests </a:t>
            </a:r>
          </a:p>
          <a:p>
            <a:r>
              <a:rPr lang="en-US" dirty="0"/>
              <a:t>username: policyforum-nov-17 </a:t>
            </a:r>
          </a:p>
          <a:p>
            <a:r>
              <a:rPr lang="en-US" dirty="0"/>
              <a:t>password: Xqqxkj6q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85552" y="3302416"/>
            <a:ext cx="2946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FOLLOW THE FORUM</a:t>
            </a:r>
            <a:endParaRPr lang="en-US" sz="2000" dirty="0" smtClean="0"/>
          </a:p>
          <a:p>
            <a:r>
              <a:rPr lang="en-US" dirty="0" smtClean="0"/>
              <a:t>#</a:t>
            </a:r>
            <a:r>
              <a:rPr lang="en-US" dirty="0" err="1"/>
              <a:t>PolicyForum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/>
              <a:t>CUBSucc</a:t>
            </a:r>
            <a:r>
              <a:rPr lang="en-US" dirty="0"/>
              <a:t> 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21" y="2199516"/>
            <a:ext cx="683301" cy="4488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09" y="3302416"/>
            <a:ext cx="907517" cy="6219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7638" y="4501407"/>
            <a:ext cx="624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D6001A"/>
                </a:solidFill>
              </a:rPr>
              <a:t>www.cubsucc.com</a:t>
            </a:r>
            <a:r>
              <a:rPr lang="en-US" dirty="0" smtClean="0">
                <a:solidFill>
                  <a:srgbClr val="D6001A"/>
                </a:solidFill>
              </a:rPr>
              <a:t>/re-thinking-</a:t>
            </a:r>
            <a:r>
              <a:rPr lang="en-US" dirty="0" err="1" smtClean="0">
                <a:solidFill>
                  <a:srgbClr val="D6001A"/>
                </a:solidFill>
              </a:rPr>
              <a:t>irish</a:t>
            </a:r>
            <a:r>
              <a:rPr lang="en-US" dirty="0" smtClean="0">
                <a:solidFill>
                  <a:srgbClr val="D6001A"/>
                </a:solidFill>
              </a:rPr>
              <a:t>-economic-development</a:t>
            </a:r>
            <a:r>
              <a:rPr lang="en-US" dirty="0">
                <a:solidFill>
                  <a:srgbClr val="D6001A"/>
                </a:solidFill>
              </a:rPr>
              <a:t> 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46907" y="988479"/>
            <a:ext cx="54583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D6001A"/>
                </a:solidFill>
                <a:latin typeface="Montserrat" charset="0"/>
                <a:ea typeface="Montserrat" charset="0"/>
                <a:cs typeface="Montserrat" charset="0"/>
              </a:rPr>
              <a:t>POLICY FORUM</a:t>
            </a:r>
          </a:p>
          <a:p>
            <a:r>
              <a:rPr lang="en-US" sz="2400" b="1" dirty="0" smtClean="0"/>
              <a:t>Rethinking Irish Economic Development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368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Seamus Coffey</a:t>
            </a:r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228184" y="3073524"/>
            <a:ext cx="2736304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2948" y="193204"/>
            <a:ext cx="4281020" cy="3301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28650" y="3659605"/>
            <a:ext cx="7831782" cy="791075"/>
          </a:xfrm>
        </p:spPr>
        <p:txBody>
          <a:bodyPr>
            <a:normAutofit fontScale="90000"/>
          </a:bodyPr>
          <a:lstStyle/>
          <a:p>
            <a:r>
              <a:rPr lang="en-GB" dirty="0"/>
              <a:t>How sustainable are favourable tax policies for future Irish economic development?</a:t>
            </a:r>
          </a:p>
        </p:txBody>
      </p:sp>
    </p:spTree>
    <p:extLst>
      <p:ext uri="{BB962C8B-B14F-4D97-AF65-F5344CB8AC3E}">
        <p14:creationId xmlns:p14="http://schemas.microsoft.com/office/powerpoint/2010/main" val="211439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75B30A-DC1B-4765-9239-43C7CE1B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Tax and FDI: Sins of Commission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145B9B-E5F5-4642-A87A-E0D773D48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b="1" dirty="0"/>
              <a:t>Export Profits Tax Relief </a:t>
            </a:r>
            <a:r>
              <a:rPr lang="en-IE" sz="2400" dirty="0"/>
              <a:t>(1956)</a:t>
            </a:r>
          </a:p>
          <a:p>
            <a:pPr lvl="1"/>
            <a:r>
              <a:rPr lang="en-IE" sz="2000" dirty="0"/>
              <a:t>0% effective tax on profits from export sales</a:t>
            </a:r>
          </a:p>
          <a:p>
            <a:pPr marL="342900" lvl="1" indent="0">
              <a:buNone/>
            </a:pPr>
            <a:endParaRPr lang="en-IE" sz="2000" dirty="0"/>
          </a:p>
          <a:p>
            <a:r>
              <a:rPr lang="en-IE" sz="2400" b="1" dirty="0"/>
              <a:t>Manufacturing Relief </a:t>
            </a:r>
            <a:r>
              <a:rPr lang="en-IE" sz="2400" dirty="0"/>
              <a:t>(1980)</a:t>
            </a:r>
          </a:p>
          <a:p>
            <a:pPr lvl="1"/>
            <a:r>
              <a:rPr lang="en-IE" sz="2000" dirty="0"/>
              <a:t>10% tax rate on profits from manufacturing</a:t>
            </a:r>
          </a:p>
          <a:p>
            <a:pPr marL="342900" lvl="1" indent="0">
              <a:buNone/>
            </a:pPr>
            <a:endParaRPr lang="en-IE" sz="2000" dirty="0"/>
          </a:p>
          <a:p>
            <a:r>
              <a:rPr lang="en-IE" sz="2400" b="1" dirty="0"/>
              <a:t>Headline Rate </a:t>
            </a:r>
            <a:r>
              <a:rPr lang="en-IE" sz="2400" dirty="0"/>
              <a:t>(2003)</a:t>
            </a:r>
          </a:p>
          <a:p>
            <a:pPr lvl="1"/>
            <a:r>
              <a:rPr lang="en-IE" sz="2000" dirty="0"/>
              <a:t>12.5% tax on all trading profits </a:t>
            </a:r>
          </a:p>
          <a:p>
            <a:pPr marL="3429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  <a:p>
            <a:pPr lvl="1"/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899EC4-9265-48CF-B37C-E32777F2CA11}"/>
              </a:ext>
            </a:extLst>
          </p:cNvPr>
          <p:cNvSpPr/>
          <p:nvPr/>
        </p:nvSpPr>
        <p:spPr>
          <a:xfrm>
            <a:off x="6767736" y="4994920"/>
            <a:ext cx="23762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969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75B30A-DC1B-4765-9239-43C7CE1B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000" dirty="0"/>
              <a:t>Tax and FDI: Sins of Omission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899EC4-9265-48CF-B37C-E32777F2CA11}"/>
              </a:ext>
            </a:extLst>
          </p:cNvPr>
          <p:cNvSpPr/>
          <p:nvPr/>
        </p:nvSpPr>
        <p:spPr>
          <a:xfrm>
            <a:off x="6767736" y="4994920"/>
            <a:ext cx="23762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145B9B-E5F5-4642-A87A-E0D773D48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39710"/>
            <a:ext cx="6967685" cy="3866062"/>
          </a:xfrm>
        </p:spPr>
        <p:txBody>
          <a:bodyPr>
            <a:normAutofit fontScale="92500"/>
          </a:bodyPr>
          <a:lstStyle/>
          <a:p>
            <a:r>
              <a:rPr lang="en-IE" sz="2000" b="1" dirty="0"/>
              <a:t>Residence Rules </a:t>
            </a:r>
          </a:p>
          <a:p>
            <a:pPr lvl="1"/>
            <a:r>
              <a:rPr lang="en-IE" dirty="0"/>
              <a:t>Adopted from the British system in the 1920s.</a:t>
            </a:r>
          </a:p>
          <a:p>
            <a:pPr lvl="1"/>
            <a:r>
              <a:rPr lang="en-IE" dirty="0"/>
              <a:t>Based on test of management and control.</a:t>
            </a:r>
          </a:p>
          <a:p>
            <a:pPr lvl="1"/>
            <a:r>
              <a:rPr lang="en-IE" dirty="0"/>
              <a:t>Over time countries moved to test of incorporation</a:t>
            </a:r>
          </a:p>
          <a:p>
            <a:pPr lvl="1"/>
            <a:r>
              <a:rPr lang="en-IE" dirty="0"/>
              <a:t>So too did Ireland in 1999 except….</a:t>
            </a:r>
          </a:p>
          <a:p>
            <a:pPr lvl="1"/>
            <a:r>
              <a:rPr lang="en-IE" dirty="0"/>
              <a:t>      …. for certain Irish-registered subsidiaries of 	        	        foreign-owned companies.</a:t>
            </a:r>
          </a:p>
          <a:p>
            <a:endParaRPr lang="en-IE" sz="2000" dirty="0"/>
          </a:p>
          <a:p>
            <a:r>
              <a:rPr lang="en-IE" sz="2000" b="1" dirty="0"/>
              <a:t>Transfer Pricing</a:t>
            </a:r>
          </a:p>
          <a:p>
            <a:pPr lvl="1"/>
            <a:r>
              <a:rPr lang="en-IE" dirty="0"/>
              <a:t>Always an implicit part of Irish tax law.</a:t>
            </a:r>
          </a:p>
          <a:p>
            <a:pPr lvl="1"/>
            <a:r>
              <a:rPr lang="en-IE" dirty="0"/>
              <a:t>OECD standards formally adopted into Irish law in 2010.</a:t>
            </a:r>
          </a:p>
          <a:p>
            <a:pPr lvl="1"/>
            <a:r>
              <a:rPr lang="en-IE" dirty="0"/>
              <a:t>Only for trading activities but grandfathered to 2020.</a:t>
            </a:r>
          </a:p>
          <a:p>
            <a:pPr lvl="1"/>
            <a:r>
              <a:rPr lang="en-IE" dirty="0"/>
              <a:t>Does not cover non-trading or capital transactions.</a:t>
            </a:r>
          </a:p>
        </p:txBody>
      </p:sp>
    </p:spTree>
    <p:extLst>
      <p:ext uri="{BB962C8B-B14F-4D97-AF65-F5344CB8AC3E}">
        <p14:creationId xmlns:p14="http://schemas.microsoft.com/office/powerpoint/2010/main" val="61505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75B30A-DC1B-4765-9239-43C7CE1B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Success?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899EC4-9265-48CF-B37C-E32777F2CA11}"/>
              </a:ext>
            </a:extLst>
          </p:cNvPr>
          <p:cNvSpPr/>
          <p:nvPr/>
        </p:nvSpPr>
        <p:spPr>
          <a:xfrm>
            <a:off x="6767736" y="4994920"/>
            <a:ext cx="23762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145B9B-E5F5-4642-A87A-E0D773D48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39710"/>
            <a:ext cx="6967685" cy="4082086"/>
          </a:xfrm>
        </p:spPr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en-IE" sz="2200" dirty="0"/>
              <a:t>Each year in Ireland, US companies:</a:t>
            </a:r>
          </a:p>
          <a:p>
            <a:pPr marL="285750" lvl="1" indent="-285750"/>
            <a:r>
              <a:rPr lang="en-IE" sz="2200" dirty="0"/>
              <a:t>Spend €6 billion on </a:t>
            </a:r>
            <a:r>
              <a:rPr lang="en-IE" sz="2200" b="1" dirty="0"/>
              <a:t>personnel costs </a:t>
            </a:r>
            <a:r>
              <a:rPr lang="en-IE" sz="2200" dirty="0"/>
              <a:t>on their 100,000 direct employees,</a:t>
            </a:r>
          </a:p>
          <a:p>
            <a:pPr marL="285750" lvl="1" indent="-285750"/>
            <a:r>
              <a:rPr lang="en-IE" sz="2200" dirty="0"/>
              <a:t>Undertake around €3 billion of </a:t>
            </a:r>
            <a:r>
              <a:rPr lang="en-IE" sz="2200" b="1" dirty="0"/>
              <a:t>capital expenditure </a:t>
            </a:r>
            <a:r>
              <a:rPr lang="en-IE" sz="2200" dirty="0"/>
              <a:t>on tangible goods,</a:t>
            </a:r>
          </a:p>
          <a:p>
            <a:pPr marL="285750" lvl="1" indent="-285750"/>
            <a:r>
              <a:rPr lang="en-IE" sz="2200" dirty="0"/>
              <a:t>Buy €4 billion of </a:t>
            </a:r>
            <a:r>
              <a:rPr lang="en-IE" sz="2200" b="1" dirty="0"/>
              <a:t>goods and services </a:t>
            </a:r>
            <a:r>
              <a:rPr lang="en-IE" sz="2200" dirty="0"/>
              <a:t>from Irish suppliers,</a:t>
            </a:r>
          </a:p>
          <a:p>
            <a:pPr marL="285750" lvl="1" indent="-285750"/>
            <a:r>
              <a:rPr lang="en-IE" sz="2200" dirty="0"/>
              <a:t>Make around €3 billion of </a:t>
            </a:r>
            <a:r>
              <a:rPr lang="en-IE" sz="2200" b="1" dirty="0"/>
              <a:t>Corporation Tax </a:t>
            </a:r>
            <a:r>
              <a:rPr lang="en-IE" sz="2200" dirty="0"/>
              <a:t>payments to the Exchequer.</a:t>
            </a:r>
          </a:p>
          <a:p>
            <a:pPr lvl="1"/>
            <a:endParaRPr lang="en-IE" sz="2200" dirty="0"/>
          </a:p>
          <a:p>
            <a:pPr marL="0" lvl="1" indent="0" algn="ctr">
              <a:buNone/>
            </a:pPr>
            <a:r>
              <a:rPr lang="en-IE" sz="2200" dirty="0"/>
              <a:t>€16 BILLION A YEAR, EVERY YEAR</a:t>
            </a:r>
          </a:p>
          <a:p>
            <a:pPr marL="342900" lvl="1" indent="0">
              <a:buNone/>
            </a:pPr>
            <a:endParaRPr lang="en-IE" sz="2200" dirty="0"/>
          </a:p>
          <a:p>
            <a:pPr marL="0" lvl="1" indent="0">
              <a:buNone/>
            </a:pPr>
            <a:r>
              <a:rPr lang="en-IE" sz="2200" dirty="0"/>
              <a:t>There’s a reason tax and FDI is front-page news.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0029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D5F1EDB-9BAB-4631-BCAC-3AC1966D6A04}"/>
              </a:ext>
            </a:extLst>
          </p:cNvPr>
          <p:cNvSpPr/>
          <p:nvPr/>
        </p:nvSpPr>
        <p:spPr>
          <a:xfrm>
            <a:off x="6767736" y="4994920"/>
            <a:ext cx="23762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DD17A3F0-1AE0-48AA-9EDB-2F46EFB85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" y="177272"/>
            <a:ext cx="7447446" cy="881062"/>
          </a:xfrm>
        </p:spPr>
        <p:txBody>
          <a:bodyPr/>
          <a:lstStyle/>
          <a:p>
            <a:r>
              <a:rPr lang="en-IE" dirty="0"/>
              <a:t>The Sectors of our Success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D3F3FA4-1ED5-4E52-8197-4428EB4A9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" y="1489348"/>
            <a:ext cx="894095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7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75B30A-DC1B-4765-9239-43C7CE1B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External Threats?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899EC4-9265-48CF-B37C-E32777F2CA11}"/>
              </a:ext>
            </a:extLst>
          </p:cNvPr>
          <p:cNvSpPr/>
          <p:nvPr/>
        </p:nvSpPr>
        <p:spPr>
          <a:xfrm>
            <a:off x="6767736" y="4994920"/>
            <a:ext cx="23762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145B9B-E5F5-4642-A87A-E0D773D48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39710"/>
            <a:ext cx="6822017" cy="3866062"/>
          </a:xfrm>
        </p:spPr>
        <p:txBody>
          <a:bodyPr>
            <a:normAutofit/>
          </a:bodyPr>
          <a:lstStyle/>
          <a:p>
            <a:pPr marL="90488" lvl="1" indent="0">
              <a:buNone/>
            </a:pPr>
            <a:r>
              <a:rPr lang="en-IE" sz="2000" b="1" u="sng" dirty="0"/>
              <a:t>OECD</a:t>
            </a:r>
          </a:p>
          <a:p>
            <a:pPr marL="719138" lvl="2" indent="-285750"/>
            <a:r>
              <a:rPr lang="en-IE" sz="1700" dirty="0"/>
              <a:t>Base Erosion Profit Shifting project (BEPS)</a:t>
            </a:r>
          </a:p>
          <a:p>
            <a:pPr marL="90488" lvl="1" indent="0">
              <a:buNone/>
            </a:pPr>
            <a:r>
              <a:rPr lang="en-IE" sz="2000" b="1" u="sng" dirty="0"/>
              <a:t>EU</a:t>
            </a:r>
            <a:r>
              <a:rPr lang="en-IE" sz="2000" dirty="0"/>
              <a:t> </a:t>
            </a:r>
          </a:p>
          <a:p>
            <a:pPr marL="719138" lvl="2" indent="-285750"/>
            <a:r>
              <a:rPr lang="en-IE" sz="1700" dirty="0"/>
              <a:t>Common Consolidated Corporate Tax Base (CCCTB)</a:t>
            </a:r>
          </a:p>
          <a:p>
            <a:pPr marL="719138" lvl="2" indent="-285750"/>
            <a:r>
              <a:rPr lang="en-IE" sz="1700" dirty="0"/>
              <a:t>State Aid Investigations</a:t>
            </a:r>
          </a:p>
          <a:p>
            <a:pPr marL="90488" lvl="1" indent="0">
              <a:buNone/>
            </a:pPr>
            <a:r>
              <a:rPr lang="en-IE" sz="2000" b="1" u="sng" dirty="0"/>
              <a:t>UK</a:t>
            </a:r>
            <a:r>
              <a:rPr lang="en-IE" sz="2000" dirty="0"/>
              <a:t> </a:t>
            </a:r>
          </a:p>
          <a:p>
            <a:pPr marL="719138" lvl="2" indent="-285750"/>
            <a:r>
              <a:rPr lang="en-IE" sz="1700" dirty="0"/>
              <a:t>Lower rate </a:t>
            </a:r>
          </a:p>
          <a:p>
            <a:pPr marL="719138" lvl="2" indent="-285750"/>
            <a:r>
              <a:rPr lang="en-IE" sz="1700" dirty="0"/>
              <a:t>Exclusion from from EU state aid rules</a:t>
            </a:r>
          </a:p>
          <a:p>
            <a:pPr marL="90488" lvl="1" indent="0">
              <a:buNone/>
            </a:pPr>
            <a:r>
              <a:rPr lang="en-IE" sz="2000" b="1" u="sng" dirty="0"/>
              <a:t>US</a:t>
            </a:r>
            <a:r>
              <a:rPr lang="en-IE" sz="2000" dirty="0"/>
              <a:t> </a:t>
            </a:r>
          </a:p>
          <a:p>
            <a:pPr marL="719138" lvl="2" indent="-285750"/>
            <a:r>
              <a:rPr lang="en-IE" sz="1700" dirty="0"/>
              <a:t>Destination Based Cash Flow Tax (DBCFT)</a:t>
            </a:r>
          </a:p>
          <a:p>
            <a:pPr marL="719138" lvl="2" indent="-285750"/>
            <a:r>
              <a:rPr lang="en-IE" sz="1700" dirty="0"/>
              <a:t>Lower rate</a:t>
            </a:r>
          </a:p>
          <a:p>
            <a:pPr marL="719138" lvl="2" indent="-285750"/>
            <a:r>
              <a:rPr lang="en-IE" sz="1700" dirty="0"/>
              <a:t>Switch to territorial system</a:t>
            </a:r>
          </a:p>
        </p:txBody>
      </p:sp>
    </p:spTree>
    <p:extLst>
      <p:ext uri="{BB962C8B-B14F-4D97-AF65-F5344CB8AC3E}">
        <p14:creationId xmlns:p14="http://schemas.microsoft.com/office/powerpoint/2010/main" val="246230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75B30A-DC1B-4765-9239-43C7CE1B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In a “sweet spot”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899EC4-9265-48CF-B37C-E32777F2CA11}"/>
              </a:ext>
            </a:extLst>
          </p:cNvPr>
          <p:cNvSpPr/>
          <p:nvPr/>
        </p:nvSpPr>
        <p:spPr>
          <a:xfrm>
            <a:off x="6767736" y="4994920"/>
            <a:ext cx="23762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145B9B-E5F5-4642-A87A-E0D773D48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39710"/>
            <a:ext cx="7183709" cy="4082086"/>
          </a:xfrm>
        </p:spPr>
        <p:txBody>
          <a:bodyPr>
            <a:normAutofit/>
          </a:bodyPr>
          <a:lstStyle/>
          <a:p>
            <a:pPr marL="90488" lvl="1" indent="0">
              <a:buNone/>
            </a:pPr>
            <a:r>
              <a:rPr lang="en-IE" sz="2000" dirty="0"/>
              <a:t>Ireland is currently in a sweet spot for investment, employment and Corporation Tax from US MNCs:</a:t>
            </a:r>
          </a:p>
          <a:p>
            <a:pPr marL="433388" lvl="1" indent="-342900"/>
            <a:r>
              <a:rPr lang="en-IE" sz="2000" dirty="0"/>
              <a:t>The companies want to </a:t>
            </a:r>
            <a:r>
              <a:rPr lang="en-IE" sz="2000" b="1" dirty="0"/>
              <a:t>invest abroad</a:t>
            </a:r>
            <a:r>
              <a:rPr lang="en-IE" sz="2000" dirty="0"/>
              <a:t>.</a:t>
            </a:r>
          </a:p>
          <a:p>
            <a:pPr marL="433388" lvl="1" indent="-342900"/>
            <a:r>
              <a:rPr lang="en-IE" sz="2000" b="1" dirty="0"/>
              <a:t>Historic interaction </a:t>
            </a:r>
            <a:r>
              <a:rPr lang="en-IE" sz="2000" dirty="0"/>
              <a:t>with US tax rules (by design or by default). </a:t>
            </a:r>
          </a:p>
          <a:p>
            <a:pPr marL="433388" lvl="1" indent="-342900"/>
            <a:r>
              <a:rPr lang="en-IE" sz="2000" dirty="0"/>
              <a:t>Sectors undertaking </a:t>
            </a:r>
            <a:r>
              <a:rPr lang="en-IE" sz="2000" b="1" dirty="0"/>
              <a:t>large capital investment </a:t>
            </a:r>
            <a:r>
              <a:rPr lang="en-IE" sz="2000" dirty="0"/>
              <a:t>such as in bio-pharma or data centres.</a:t>
            </a:r>
          </a:p>
          <a:p>
            <a:pPr marL="433388" lvl="1" indent="-342900"/>
            <a:r>
              <a:rPr lang="en-IE" sz="2000" dirty="0"/>
              <a:t>Companies have </a:t>
            </a:r>
            <a:r>
              <a:rPr lang="en-IE" sz="2000" b="1" dirty="0"/>
              <a:t>substance</a:t>
            </a:r>
            <a:r>
              <a:rPr lang="en-IE" sz="2000" dirty="0"/>
              <a:t> and employees here.</a:t>
            </a:r>
          </a:p>
          <a:p>
            <a:pPr marL="433388" lvl="1" indent="-342900"/>
            <a:r>
              <a:rPr lang="en-IE" sz="2000" dirty="0"/>
              <a:t>BEPS project designed to </a:t>
            </a:r>
            <a:r>
              <a:rPr lang="en-IE" sz="2000" b="1" dirty="0"/>
              <a:t>align profit with substance</a:t>
            </a:r>
            <a:r>
              <a:rPr lang="en-IE" sz="2000" dirty="0"/>
              <a:t>.</a:t>
            </a:r>
          </a:p>
          <a:p>
            <a:pPr marL="433388" lvl="1" indent="-342900"/>
            <a:r>
              <a:rPr lang="en-IE" sz="2000" dirty="0"/>
              <a:t>Country-by-country </a:t>
            </a:r>
            <a:r>
              <a:rPr lang="en-IE" sz="2000" b="1" dirty="0"/>
              <a:t>reporting.</a:t>
            </a:r>
          </a:p>
          <a:p>
            <a:pPr marL="433388" lvl="1" indent="-342900"/>
            <a:r>
              <a:rPr lang="en-IE" sz="2000" dirty="0"/>
              <a:t>US companies are onshoring some of their </a:t>
            </a:r>
            <a:r>
              <a:rPr lang="en-IE" sz="2000" b="1" dirty="0"/>
              <a:t>internally-generated intangible assets</a:t>
            </a:r>
            <a:r>
              <a:rPr lang="en-I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5598756"/>
      </p:ext>
    </p:extLst>
  </p:cSld>
  <p:clrMapOvr>
    <a:masterClrMapping/>
  </p:clrMapOvr>
</p:sld>
</file>

<file path=ppt/theme/theme1.xml><?xml version="1.0" encoding="utf-8"?>
<a:theme xmlns:a="http://schemas.openxmlformats.org/drawingml/2006/main" name="UCC Theme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4ADAA851-3C50-435C-8D35-7A3FE90B677A}" vid="{C90C547B-2A2A-4A95-AA93-3E36506A6A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F4AE6F-0449-4B00-9A71-F6A52715BE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753</Words>
  <Application>Microsoft Office PowerPoint</Application>
  <PresentationFormat>On-screen Show (16:10)</PresentationFormat>
  <Paragraphs>125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UCC Theme</vt:lpstr>
      <vt:lpstr>PowerPoint Presentation</vt:lpstr>
      <vt:lpstr>PowerPoint Presentation</vt:lpstr>
      <vt:lpstr>How sustainable are favourable tax policies for future Irish economic development?</vt:lpstr>
      <vt:lpstr>Tax and FDI: Sins of Commission</vt:lpstr>
      <vt:lpstr>Tax and FDI: Sins of Omission  </vt:lpstr>
      <vt:lpstr>Success?</vt:lpstr>
      <vt:lpstr>The Sectors of our Success</vt:lpstr>
      <vt:lpstr>External Threats?</vt:lpstr>
      <vt:lpstr>In a “sweet spot”</vt:lpstr>
      <vt:lpstr>How much success?</vt:lpstr>
      <vt:lpstr>PowerPoint Presentation</vt:lpstr>
      <vt:lpstr>PowerPoint Presentation</vt:lpstr>
      <vt:lpstr>An unintended success?</vt:lpstr>
      <vt:lpstr>The green-eyed monster</vt:lpstr>
      <vt:lpstr>CCCTB and Pharmaceutical Manufacturing</vt:lpstr>
      <vt:lpstr>An unintended failure?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Irish Economy Going into 2011:</dc:title>
  <dc:creator>Seamus</dc:creator>
  <cp:lastModifiedBy>Computer Centre</cp:lastModifiedBy>
  <cp:revision>105</cp:revision>
  <dcterms:created xsi:type="dcterms:W3CDTF">2011-01-08T20:43:24Z</dcterms:created>
  <dcterms:modified xsi:type="dcterms:W3CDTF">2017-11-02T10:34:20Z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TC023256099991</vt:lpwstr>
  </property>
</Properties>
</file>